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64" r:id="rId4"/>
    <p:sldId id="257" r:id="rId5"/>
    <p:sldId id="269" r:id="rId6"/>
    <p:sldId id="258" r:id="rId7"/>
    <p:sldId id="283" r:id="rId8"/>
    <p:sldId id="284" r:id="rId9"/>
    <p:sldId id="259" r:id="rId10"/>
    <p:sldId id="262" r:id="rId11"/>
    <p:sldId id="274" r:id="rId12"/>
    <p:sldId id="285" r:id="rId13"/>
    <p:sldId id="273" r:id="rId14"/>
    <p:sldId id="276" r:id="rId15"/>
    <p:sldId id="260" r:id="rId16"/>
    <p:sldId id="261" r:id="rId17"/>
    <p:sldId id="265" r:id="rId18"/>
    <p:sldId id="266" r:id="rId19"/>
    <p:sldId id="268" r:id="rId20"/>
    <p:sldId id="270" r:id="rId21"/>
    <p:sldId id="271" r:id="rId22"/>
    <p:sldId id="277" r:id="rId23"/>
    <p:sldId id="278" r:id="rId24"/>
    <p:sldId id="275" r:id="rId25"/>
    <p:sldId id="279" r:id="rId26"/>
    <p:sldId id="282" r:id="rId27"/>
    <p:sldId id="272" r:id="rId28"/>
    <p:sldId id="2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Tabelle1!$M$14</c:f>
              <c:strCache>
                <c:ptCount val="1"/>
                <c:pt idx="0">
                  <c:v>Overall triangles</c:v>
                </c:pt>
              </c:strCache>
            </c:strRef>
          </c:tx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Tabelle1!$M$15:$M$27</c:f>
              <c:numCache>
                <c:formatCode>General</c:formatCode>
                <c:ptCount val="13"/>
                <c:pt idx="0">
                  <c:v>168720</c:v>
                </c:pt>
                <c:pt idx="1">
                  <c:v>1919182</c:v>
                </c:pt>
                <c:pt idx="2">
                  <c:v>3591320</c:v>
                </c:pt>
                <c:pt idx="3">
                  <c:v>5390250</c:v>
                </c:pt>
                <c:pt idx="4">
                  <c:v>7091538</c:v>
                </c:pt>
                <c:pt idx="5">
                  <c:v>8861010</c:v>
                </c:pt>
                <c:pt idx="6">
                  <c:v>10593762</c:v>
                </c:pt>
                <c:pt idx="7">
                  <c:v>12331354</c:v>
                </c:pt>
                <c:pt idx="8">
                  <c:v>14095618</c:v>
                </c:pt>
                <c:pt idx="9">
                  <c:v>15825536</c:v>
                </c:pt>
                <c:pt idx="10">
                  <c:v>17598182</c:v>
                </c:pt>
                <c:pt idx="11">
                  <c:v>19326694</c:v>
                </c:pt>
                <c:pt idx="12">
                  <c:v>20899488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Tabelle1!$N$14</c:f>
              <c:strCache>
                <c:ptCount val="1"/>
                <c:pt idx="0">
                  <c:v>Model triangles</c:v>
                </c:pt>
              </c:strCache>
            </c:strRef>
          </c:tx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Tabelle1!$N$15:$N$27</c:f>
              <c:numCache>
                <c:formatCode>General</c:formatCode>
                <c:ptCount val="13"/>
                <c:pt idx="0">
                  <c:v>553638</c:v>
                </c:pt>
                <c:pt idx="1">
                  <c:v>787478</c:v>
                </c:pt>
                <c:pt idx="2">
                  <c:v>1022113</c:v>
                </c:pt>
                <c:pt idx="3">
                  <c:v>1268564</c:v>
                </c:pt>
                <c:pt idx="4">
                  <c:v>1532945</c:v>
                </c:pt>
                <c:pt idx="5">
                  <c:v>1750258</c:v>
                </c:pt>
                <c:pt idx="6">
                  <c:v>2023671</c:v>
                </c:pt>
                <c:pt idx="7">
                  <c:v>2227923</c:v>
                </c:pt>
                <c:pt idx="8">
                  <c:v>2522927</c:v>
                </c:pt>
                <c:pt idx="9">
                  <c:v>2710416</c:v>
                </c:pt>
                <c:pt idx="10">
                  <c:v>3017422</c:v>
                </c:pt>
                <c:pt idx="11">
                  <c:v>3191215</c:v>
                </c:pt>
                <c:pt idx="12">
                  <c:v>3439438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480856"/>
        <c:axId val="217482032"/>
      </c:scatterChart>
      <c:valAx>
        <c:axId val="217480856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Number</a:t>
                </a:r>
                <a:r>
                  <a:rPr lang="de-AT" baseline="0"/>
                  <a:t> of swept volumes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0.71531748219219138"/>
              <c:y val="0.878864978752339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2032"/>
        <c:crosses val="autoZero"/>
        <c:crossBetween val="midCat"/>
      </c:valAx>
      <c:valAx>
        <c:axId val="2174820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Number</a:t>
                </a:r>
                <a:r>
                  <a:rPr lang="de-AT" baseline="0"/>
                  <a:t> of triangles in millions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1.5616801289115124E-2"/>
              <c:y val="2.5179237886982633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0856"/>
        <c:crosses val="autoZero"/>
        <c:crossBetween val="midCat"/>
        <c:dispUnits>
          <c:builtInUnit val="millions"/>
        </c:dispUnits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Tabelle1!$C$34</c:f>
              <c:strCache>
                <c:ptCount val="1"/>
                <c:pt idx="0">
                  <c:v>CPU native</c:v>
                </c:pt>
              </c:strCache>
            </c:strRef>
          </c:tx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Tabelle1!$C$35:$C$47</c:f>
              <c:numCache>
                <c:formatCode>General</c:formatCode>
                <c:ptCount val="13"/>
                <c:pt idx="0">
                  <c:v>95</c:v>
                </c:pt>
                <c:pt idx="1">
                  <c:v>129</c:v>
                </c:pt>
                <c:pt idx="2">
                  <c:v>172</c:v>
                </c:pt>
                <c:pt idx="3">
                  <c:v>185</c:v>
                </c:pt>
                <c:pt idx="4">
                  <c:v>216</c:v>
                </c:pt>
                <c:pt idx="5">
                  <c:v>226</c:v>
                </c:pt>
                <c:pt idx="6">
                  <c:v>259</c:v>
                </c:pt>
                <c:pt idx="7">
                  <c:v>275</c:v>
                </c:pt>
                <c:pt idx="8">
                  <c:v>304</c:v>
                </c:pt>
                <c:pt idx="9">
                  <c:v>321</c:v>
                </c:pt>
                <c:pt idx="10">
                  <c:v>358</c:v>
                </c:pt>
                <c:pt idx="11">
                  <c:v>382</c:v>
                </c:pt>
                <c:pt idx="12">
                  <c:v>401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Tabelle1!$D$34</c:f>
              <c:strCache>
                <c:ptCount val="1"/>
                <c:pt idx="0">
                  <c:v>Xeon Phi native</c:v>
                </c:pt>
              </c:strCache>
            </c:strRef>
          </c:tx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Tabelle1!$D$35:$D$47</c:f>
              <c:numCache>
                <c:formatCode>General</c:formatCode>
                <c:ptCount val="13"/>
                <c:pt idx="0">
                  <c:v>100</c:v>
                </c:pt>
                <c:pt idx="1">
                  <c:v>135</c:v>
                </c:pt>
                <c:pt idx="2">
                  <c:v>165</c:v>
                </c:pt>
                <c:pt idx="3">
                  <c:v>169</c:v>
                </c:pt>
                <c:pt idx="4">
                  <c:v>201</c:v>
                </c:pt>
                <c:pt idx="5">
                  <c:v>201</c:v>
                </c:pt>
                <c:pt idx="6">
                  <c:v>215</c:v>
                </c:pt>
                <c:pt idx="7">
                  <c:v>233</c:v>
                </c:pt>
                <c:pt idx="8">
                  <c:v>271</c:v>
                </c:pt>
                <c:pt idx="9">
                  <c:v>279</c:v>
                </c:pt>
                <c:pt idx="10">
                  <c:v>280</c:v>
                </c:pt>
                <c:pt idx="11">
                  <c:v>290</c:v>
                </c:pt>
                <c:pt idx="12">
                  <c:v>296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Tabelle1!$E$34</c:f>
              <c:strCache>
                <c:ptCount val="1"/>
                <c:pt idx="0">
                  <c:v>GPU OpenCL</c:v>
                </c:pt>
              </c:strCache>
            </c:strRef>
          </c:tx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Tabelle1!$E$35:$E$47</c:f>
              <c:numCache>
                <c:formatCode>General</c:formatCode>
                <c:ptCount val="13"/>
                <c:pt idx="0">
                  <c:v>54</c:v>
                </c:pt>
                <c:pt idx="1">
                  <c:v>58</c:v>
                </c:pt>
                <c:pt idx="2">
                  <c:v>74</c:v>
                </c:pt>
                <c:pt idx="3">
                  <c:v>82</c:v>
                </c:pt>
                <c:pt idx="4">
                  <c:v>93</c:v>
                </c:pt>
                <c:pt idx="5">
                  <c:v>101</c:v>
                </c:pt>
                <c:pt idx="6">
                  <c:v>108</c:v>
                </c:pt>
                <c:pt idx="7">
                  <c:v>113</c:v>
                </c:pt>
                <c:pt idx="8">
                  <c:v>121</c:v>
                </c:pt>
                <c:pt idx="9">
                  <c:v>140</c:v>
                </c:pt>
                <c:pt idx="10">
                  <c:v>139</c:v>
                </c:pt>
                <c:pt idx="11">
                  <c:v>149</c:v>
                </c:pt>
                <c:pt idx="12">
                  <c:v>153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483992"/>
        <c:axId val="172511664"/>
      </c:scatterChart>
      <c:valAx>
        <c:axId val="217483992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Number</a:t>
                </a:r>
                <a:r>
                  <a:rPr lang="de-AT" baseline="0"/>
                  <a:t> of swept volumes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0.71602206652382139"/>
              <c:y val="0.8606208631501226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2511664"/>
        <c:crosses val="autoZero"/>
        <c:crossBetween val="midCat"/>
      </c:valAx>
      <c:valAx>
        <c:axId val="1725116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Raycasting</a:t>
                </a:r>
                <a:r>
                  <a:rPr lang="de-AT" baseline="0"/>
                  <a:t> time in milliseconds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1.7807456872565387E-2"/>
              <c:y val="1.2729351210121132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399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4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0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0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7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 smtClean="0"/>
              <a:t>enlight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An </a:t>
            </a:r>
            <a:r>
              <a:rPr lang="de-AT" dirty="0" err="1" smtClean="0"/>
              <a:t>optimized</a:t>
            </a:r>
            <a:r>
              <a:rPr lang="de-AT" dirty="0" smtClean="0"/>
              <a:t> </a:t>
            </a:r>
            <a:r>
              <a:rPr lang="de-AT" dirty="0" err="1" smtClean="0"/>
              <a:t>raycasting</a:t>
            </a:r>
            <a:r>
              <a:rPr lang="de-AT" dirty="0" smtClean="0"/>
              <a:t> </a:t>
            </a:r>
            <a:r>
              <a:rPr lang="de-AT" dirty="0" err="1" smtClean="0"/>
              <a:t>approach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subtractive</a:t>
            </a:r>
            <a:r>
              <a:rPr lang="de-AT" dirty="0" smtClean="0"/>
              <a:t> </a:t>
            </a:r>
            <a:r>
              <a:rPr lang="de-AT" dirty="0" err="1" smtClean="0"/>
              <a:t>manufacturing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Swept</a:t>
            </a:r>
            <a:r>
              <a:rPr lang="de-AT" dirty="0" smtClean="0"/>
              <a:t> </a:t>
            </a:r>
            <a:r>
              <a:rPr lang="de-AT" dirty="0" err="1" smtClean="0"/>
              <a:t>volumes</a:t>
            </a:r>
            <a:r>
              <a:rPr lang="de-AT" dirty="0" smtClean="0"/>
              <a:t> - </a:t>
            </a:r>
            <a:r>
              <a:rPr lang="de-AT" dirty="0" err="1" smtClean="0"/>
              <a:t>entry</a:t>
            </a:r>
            <a:r>
              <a:rPr lang="de-AT" dirty="0" smtClean="0"/>
              <a:t>/</a:t>
            </a:r>
            <a:r>
              <a:rPr lang="de-AT" dirty="0" err="1" smtClean="0"/>
              <a:t>exit</a:t>
            </a:r>
            <a:r>
              <a:rPr lang="de-AT" dirty="0" smtClean="0"/>
              <a:t> </a:t>
            </a:r>
            <a:r>
              <a:rPr lang="de-AT" dirty="0" err="1" smtClean="0"/>
              <a:t>counting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6" y="2307932"/>
            <a:ext cx="3674853" cy="26432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61" y="2311790"/>
            <a:ext cx="3669489" cy="2639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12" y="2311790"/>
            <a:ext cx="3669489" cy="26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5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Triangle ray </a:t>
            </a:r>
            <a:r>
              <a:rPr lang="de-AT" dirty="0" smtClean="0"/>
              <a:t>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95" y="1825625"/>
            <a:ext cx="110763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Fast, Minimum Storage Ray/Triangle </a:t>
            </a:r>
            <a:r>
              <a:rPr lang="en-US" dirty="0" smtClean="0"/>
              <a:t>Intersection, </a:t>
            </a:r>
            <a:r>
              <a:rPr lang="en-US" dirty="0" err="1" smtClean="0"/>
              <a:t>Möller</a:t>
            </a:r>
            <a:r>
              <a:rPr lang="en-US" dirty="0" smtClean="0"/>
              <a:t> &amp; </a:t>
            </a:r>
            <a:r>
              <a:rPr lang="en-US" dirty="0" err="1" smtClean="0"/>
              <a:t>Trumbore</a:t>
            </a:r>
            <a:r>
              <a:rPr lang="en-US" dirty="0" smtClean="0"/>
              <a:t>, </a:t>
            </a:r>
            <a:r>
              <a:rPr lang="en-US" dirty="0"/>
              <a:t>1997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46" y="2466558"/>
            <a:ext cx="7479102" cy="4103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83948" y="6311900"/>
            <a:ext cx="23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Image: Torsten Welsch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7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Position</a:t>
            </a:r>
          </a:p>
          <a:p>
            <a:r>
              <a:rPr lang="de-DE" dirty="0" smtClean="0"/>
              <a:t>Normal vector of hit triangle</a:t>
            </a:r>
          </a:p>
          <a:p>
            <a:r>
              <a:rPr lang="de-DE" dirty="0" smtClean="0"/>
              <a:t>Per ray/pixel</a:t>
            </a:r>
          </a:p>
          <a:p>
            <a:endParaRPr lang="de-DE" dirty="0"/>
          </a:p>
          <a:p>
            <a:r>
              <a:rPr lang="de-DE" smtClean="0"/>
              <a:t>Use shading to get a color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8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4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Retriangulation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7210" r="14451" b="10517"/>
          <a:stretch/>
        </p:blipFill>
        <p:spPr>
          <a:xfrm>
            <a:off x="1207697" y="2096218"/>
            <a:ext cx="5244861" cy="43883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2439" r="9048" b="6097"/>
          <a:stretch/>
        </p:blipFill>
        <p:spPr>
          <a:xfrm>
            <a:off x="6550899" y="2096218"/>
            <a:ext cx="5017123" cy="40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30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Trees</a:t>
            </a:r>
            <a:endParaRPr lang="de-AT" dirty="0" smtClean="0"/>
          </a:p>
          <a:p>
            <a:r>
              <a:rPr lang="de-AT" dirty="0" err="1" smtClean="0"/>
              <a:t>Grids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Regular </a:t>
            </a:r>
            <a:r>
              <a:rPr lang="de-AT" dirty="0" err="1" smtClean="0"/>
              <a:t>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99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0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Optimizing</a:t>
            </a:r>
            <a:r>
              <a:rPr lang="de-AT" dirty="0" smtClean="0"/>
              <a:t> </a:t>
            </a:r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2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Cell</a:t>
            </a:r>
            <a:r>
              <a:rPr lang="de-AT" dirty="0" smtClean="0"/>
              <a:t> </a:t>
            </a:r>
            <a:r>
              <a:rPr lang="de-AT" dirty="0" err="1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9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6" y="1947168"/>
            <a:ext cx="4933431" cy="4023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r="171"/>
          <a:stretch/>
        </p:blipFill>
        <p:spPr>
          <a:xfrm>
            <a:off x="6118167" y="299258"/>
            <a:ext cx="5511339" cy="42394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282" y="6176356"/>
            <a:ext cx="450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http://www.globalpumps.in/matherplatt.html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7054" y="4605251"/>
            <a:ext cx="489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http://en.wikipedia.org/wiki/File:Turbocharger.jpg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Industrial components</a:t>
            </a:r>
            <a:br>
              <a:rPr lang="de-DE" dirty="0" smtClean="0"/>
            </a:br>
            <a:r>
              <a:rPr lang="de-DE" dirty="0" smtClean="0"/>
              <a:t>e.g. impellers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1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 </a:t>
            </a:r>
            <a:r>
              <a:rPr lang="de-AT" dirty="0" err="1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8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reduction</a:t>
            </a:r>
            <a:endParaRPr lang="en-US" dirty="0"/>
          </a:p>
        </p:txBody>
      </p:sp>
      <p:graphicFrame>
        <p:nvGraphicFramePr>
          <p:cNvPr id="6" name="Diagramm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5229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925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Vectorization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memory</a:t>
            </a:r>
            <a:r>
              <a:rPr lang="de-AT" dirty="0" smtClean="0"/>
              <a:t> </a:t>
            </a:r>
            <a:r>
              <a:rPr lang="de-AT" dirty="0" err="1" smtClean="0"/>
              <a:t>locality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6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Packet </a:t>
            </a:r>
            <a:r>
              <a:rPr lang="de-AT" dirty="0" err="1" smtClean="0"/>
              <a:t>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49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GPU </a:t>
            </a:r>
            <a:r>
              <a:rPr lang="de-AT" dirty="0" err="1" smtClean="0"/>
              <a:t>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42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Runtime benchmark</a:t>
            </a:r>
            <a:endParaRPr lang="en-US" dirty="0"/>
          </a:p>
        </p:txBody>
      </p:sp>
      <p:graphicFrame>
        <p:nvGraphicFramePr>
          <p:cNvPr id="6" name="Diagramm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3787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1638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1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Master </a:t>
            </a:r>
            <a:r>
              <a:rPr lang="de-AT" dirty="0" err="1" smtClean="0"/>
              <a:t>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7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0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3000895" y="6375862"/>
            <a:ext cx="695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from: https</a:t>
            </a:r>
            <a:r>
              <a:rPr lang="en-US" dirty="0"/>
              <a:t>://www.youtube.com/watch?v=P0ImcDi_B0o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Milling - Subtractive </a:t>
            </a:r>
            <a:r>
              <a:rPr lang="de-AT" dirty="0" smtClean="0"/>
              <a:t>manufacturing</a:t>
            </a:r>
            <a:endParaRPr lang="en-US" dirty="0"/>
          </a:p>
        </p:txBody>
      </p:sp>
      <p:pic>
        <p:nvPicPr>
          <p:cNvPr id="9" name="int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Input for digital 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69" y="1966821"/>
            <a:ext cx="4576531" cy="3510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98" y="2277451"/>
            <a:ext cx="4112410" cy="2889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3864" y="5753819"/>
            <a:ext cx="693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MeshLab screen shots of low resolution input meshes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131462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Existing methods – e.g. marching cubes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69" y="1808372"/>
            <a:ext cx="680380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04" y="1808372"/>
            <a:ext cx="2438740" cy="2238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6559" y="6374921"/>
            <a:ext cx="444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Explicit surface calculation using MeshLab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20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Rendering 3D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Rasterization</a:t>
            </a:r>
            <a:br>
              <a:rPr lang="de-DE" dirty="0" smtClean="0"/>
            </a:br>
            <a:r>
              <a:rPr lang="de-DE" dirty="0" smtClean="0"/>
              <a:t>(OpenGL, DirectX)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Ray tracing/casting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6859" y="3440930"/>
            <a:ext cx="841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http://www.arcsynthesis.org/gltut/basics/Intro%20Graphics%20and%20Rendering.html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69" y="1456293"/>
            <a:ext cx="5240877" cy="1965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7023"/>
            <a:ext cx="4410808" cy="29429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5769" y="6440664"/>
            <a:ext cx="90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http://en.wikipedia.org/wiki/Ray_tracing_(graphics)#mediaviewer/File:Ray_trace_diagram.svg</a:t>
            </a:r>
          </a:p>
        </p:txBody>
      </p:sp>
    </p:spTree>
    <p:extLst>
      <p:ext uri="{BB962C8B-B14F-4D97-AF65-F5344CB8AC3E}">
        <p14:creationId xmlns:p14="http://schemas.microsoft.com/office/powerpoint/2010/main" val="119886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Ray casting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75" y="1825625"/>
            <a:ext cx="8831049" cy="4351338"/>
          </a:xfrm>
        </p:spPr>
      </p:pic>
    </p:spTree>
    <p:extLst>
      <p:ext uri="{BB962C8B-B14F-4D97-AF65-F5344CB8AC3E}">
        <p14:creationId xmlns:p14="http://schemas.microsoft.com/office/powerpoint/2010/main" val="247919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Widescreen</PresentationFormat>
  <Paragraphs>53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enlight</vt:lpstr>
      <vt:lpstr>Industrial components e.g. impellers</vt:lpstr>
      <vt:lpstr>Milling - Subtractive manufacturing</vt:lpstr>
      <vt:lpstr>Overview</vt:lpstr>
      <vt:lpstr>Input for digital simulation</vt:lpstr>
      <vt:lpstr>Problem</vt:lpstr>
      <vt:lpstr>Existing methods – e.g. marching cubes</vt:lpstr>
      <vt:lpstr>Rendering 3D geometry</vt:lpstr>
      <vt:lpstr>Ray casting</vt:lpstr>
      <vt:lpstr>Swept volumes - entry/exit counting</vt:lpstr>
      <vt:lpstr>Triangle ray intersection</vt:lpstr>
      <vt:lpstr>Result</vt:lpstr>
      <vt:lpstr>OpenGL integration - Composition</vt:lpstr>
      <vt:lpstr>OpenGL integration - Retriangulation</vt:lpstr>
      <vt:lpstr>Acceleration</vt:lpstr>
      <vt:lpstr>Regular grid</vt:lpstr>
      <vt:lpstr>Traversal</vt:lpstr>
      <vt:lpstr>Optimizing triangle count</vt:lpstr>
      <vt:lpstr>Cell classification</vt:lpstr>
      <vt:lpstr>Open volumes</vt:lpstr>
      <vt:lpstr>Triangle reduction</vt:lpstr>
      <vt:lpstr>Vectorization and memory locality</vt:lpstr>
      <vt:lpstr>Packet casting</vt:lpstr>
      <vt:lpstr>GPU Acceleration</vt:lpstr>
      <vt:lpstr>Runtime benchmark</vt:lpstr>
      <vt:lpstr>Visual quality</vt:lpstr>
      <vt:lpstr>Master thesis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enlight</dc:title>
  <dc:creator>dixxi</dc:creator>
  <cp:lastModifiedBy>bgruber</cp:lastModifiedBy>
  <cp:revision>25</cp:revision>
  <dcterms:created xsi:type="dcterms:W3CDTF">2014-10-13T19:11:37Z</dcterms:created>
  <dcterms:modified xsi:type="dcterms:W3CDTF">2014-10-14T19:09:41Z</dcterms:modified>
</cp:coreProperties>
</file>